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347" r:id="rId6"/>
    <p:sldId id="339" r:id="rId7"/>
    <p:sldId id="960" r:id="rId8"/>
    <p:sldId id="989" r:id="rId9"/>
    <p:sldId id="966" r:id="rId10"/>
    <p:sldId id="975" r:id="rId11"/>
    <p:sldId id="972" r:id="rId12"/>
    <p:sldId id="990" r:id="rId13"/>
    <p:sldId id="991" r:id="rId14"/>
    <p:sldId id="992" r:id="rId15"/>
    <p:sldId id="993" r:id="rId16"/>
    <p:sldId id="994" r:id="rId17"/>
    <p:sldId id="995" r:id="rId18"/>
    <p:sldId id="996" r:id="rId19"/>
    <p:sldId id="99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24" autoAdjust="0"/>
  </p:normalViewPr>
  <p:slideViewPr>
    <p:cSldViewPr snapToGrid="0" showGuides="1">
      <p:cViewPr>
        <p:scale>
          <a:sx n="150" d="100"/>
          <a:sy n="150" d="100"/>
        </p:scale>
        <p:origin x="632" y="3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55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1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7/11/2023</a:t>
            </a:fld>
            <a:endParaRPr lang="en-US" sz="1050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</a:rPr>
              <a:t>Hand out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 dirty="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7/11/2023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0.emf"/><Relationship Id="rId2" Type="http://schemas.openxmlformats.org/officeDocument/2006/relationships/tags" Target="../tags/tag1.xml"/><Relationship Id="rId1" Type="http://schemas.openxmlformats.org/officeDocument/2006/relationships/customXml" Target="../../customXml/item3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>
  <p:cSld name="1_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6241056"/>
              </p:ext>
            </p:extLst>
          </p:nvPr>
        </p:nvGraphicFramePr>
        <p:xfrm>
          <a:off x="1590" y="159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216" imgH="216" progId="">
                  <p:embed/>
                </p:oleObj>
              </mc:Choice>
              <mc:Fallback>
                <p:oleObj name="think-cell Folie" r:id="rId6" imgW="216" imgH="216" progId="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12"/>
            <a:ext cx="1219200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746" y="1412877"/>
            <a:ext cx="8204690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2301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  <p:sldLayoutId id="2147483753" r:id="rId5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vlad.Petrescu@siemens.com" TargetMode="External"/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 descr="A picture containing outdoor, flying, person, plane&#10;&#10;Description automatically generated">
            <a:extLst>
              <a:ext uri="{FF2B5EF4-FFF2-40B4-BE49-F238E27FC236}">
                <a16:creationId xmlns:a16="http://schemas.microsoft.com/office/drawing/2014/main" id="{F770C91E-BF5F-45D9-AC4A-AD9B332436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02800"/>
          </a:xfr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C7413F94-559E-46DF-A817-2051A7B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C++</a:t>
            </a:r>
            <a:endParaRPr lang="en-US" b="0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27507DB2-A004-4C7F-BB03-CAB07E07A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Working with Libraries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8D101C9-5442-4E35-9BFD-3591529F0F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vs</a:t>
            </a:r>
            <a:r>
              <a:rPr lang="en-US" dirty="0"/>
              <a:t> Shared libraries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410399" y="1412875"/>
            <a:ext cx="9657427" cy="4752975"/>
          </a:xfrm>
        </p:spPr>
        <p:txBody>
          <a:bodyPr/>
          <a:lstStyle/>
          <a:p>
            <a:pPr marL="342729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Some libraries allow you to specify what kind of linking you want: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b="1" dirty="0">
                <a:solidFill>
                  <a:schemeClr val="accent5"/>
                </a:solidFill>
              </a:rPr>
              <a:t>Static</a:t>
            </a:r>
            <a:r>
              <a:rPr lang="en-US" dirty="0">
                <a:solidFill>
                  <a:schemeClr val="dk1"/>
                </a:solidFill>
              </a:rPr>
              <a:t> linking</a:t>
            </a:r>
          </a:p>
          <a:p>
            <a:pPr marL="799700" lvl="1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Libraries provided as intermediate code to be used by the linker </a:t>
            </a:r>
          </a:p>
          <a:p>
            <a:pPr marL="799700" lvl="1" indent="-342729">
              <a:spcBef>
                <a:spcPct val="0"/>
              </a:spcBef>
              <a:buNone/>
              <a:defRPr/>
            </a:pPr>
            <a:r>
              <a:rPr lang="en-US" dirty="0">
                <a:solidFill>
                  <a:schemeClr val="dk1"/>
                </a:solidFill>
              </a:rPr>
              <a:t>	(E.g. “lib” files on Windows; “a” files on Linux)</a:t>
            </a:r>
          </a:p>
          <a:p>
            <a:pPr marL="799700" lvl="1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Final code shall be included in an executable binary (“exe” file on Windows)</a:t>
            </a:r>
          </a:p>
          <a:p>
            <a:pPr marL="799700" lvl="1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Results (binaries) are easier to distribute.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b="1" dirty="0">
                <a:solidFill>
                  <a:schemeClr val="accent5"/>
                </a:solidFill>
              </a:rPr>
              <a:t>Dynamic</a:t>
            </a:r>
            <a:r>
              <a:rPr lang="en-US" dirty="0">
                <a:solidFill>
                  <a:schemeClr val="dk1"/>
                </a:solidFill>
              </a:rPr>
              <a:t> linking (E.g. lib file)</a:t>
            </a:r>
          </a:p>
          <a:p>
            <a:pPr marL="799700" lvl="1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Also referred to as Shared Libraries</a:t>
            </a:r>
          </a:p>
          <a:p>
            <a:pPr marL="799700" lvl="1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Libraries provided as both intermediate code and binaries (E.g. “.lib” and “.</a:t>
            </a:r>
            <a:r>
              <a:rPr lang="en-US" dirty="0" err="1">
                <a:solidFill>
                  <a:schemeClr val="dk1"/>
                </a:solidFill>
              </a:rPr>
              <a:t>dll</a:t>
            </a:r>
            <a:r>
              <a:rPr lang="en-US" dirty="0">
                <a:solidFill>
                  <a:schemeClr val="dk1"/>
                </a:solidFill>
              </a:rPr>
              <a:t>” files on Windows, “.so” files on Linux)</a:t>
            </a:r>
          </a:p>
          <a:p>
            <a:pPr marL="799700" lvl="1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Final code kept separate (E.g. “.</a:t>
            </a:r>
            <a:r>
              <a:rPr lang="en-US" dirty="0" err="1">
                <a:solidFill>
                  <a:schemeClr val="dk1"/>
                </a:solidFill>
              </a:rPr>
              <a:t>dll</a:t>
            </a:r>
            <a:r>
              <a:rPr lang="en-US" dirty="0">
                <a:solidFill>
                  <a:schemeClr val="dk1"/>
                </a:solidFill>
              </a:rPr>
              <a:t>” file), but loaded by executable binary at run-time.</a:t>
            </a:r>
          </a:p>
          <a:p>
            <a:pPr marL="799700" lvl="1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Hint: </a:t>
            </a:r>
            <a:r>
              <a:rPr lang="en-US" b="1" dirty="0">
                <a:solidFill>
                  <a:schemeClr val="accent5"/>
                </a:solidFill>
              </a:rPr>
              <a:t>DLL</a:t>
            </a:r>
            <a:r>
              <a:rPr lang="en-US" dirty="0">
                <a:solidFill>
                  <a:schemeClr val="dk1"/>
                </a:solidFill>
              </a:rPr>
              <a:t> stands for </a:t>
            </a:r>
            <a:r>
              <a:rPr lang="en-US" b="1" dirty="0">
                <a:solidFill>
                  <a:schemeClr val="accent5"/>
                </a:solidFill>
              </a:rPr>
              <a:t>D</a:t>
            </a:r>
            <a:r>
              <a:rPr lang="en-US" dirty="0">
                <a:solidFill>
                  <a:schemeClr val="dk1"/>
                </a:solidFill>
              </a:rPr>
              <a:t>ynamic </a:t>
            </a:r>
            <a:r>
              <a:rPr lang="en-US" b="1" dirty="0">
                <a:solidFill>
                  <a:schemeClr val="accent5"/>
                </a:solidFill>
              </a:rPr>
              <a:t>L</a:t>
            </a:r>
            <a:r>
              <a:rPr lang="en-US" dirty="0">
                <a:solidFill>
                  <a:schemeClr val="dk1"/>
                </a:solidFill>
              </a:rPr>
              <a:t>ink </a:t>
            </a:r>
            <a:r>
              <a:rPr lang="en-US" b="1" dirty="0">
                <a:solidFill>
                  <a:schemeClr val="accent5"/>
                </a:solidFill>
              </a:rPr>
              <a:t>L</a:t>
            </a:r>
            <a:r>
              <a:rPr lang="en-US" dirty="0">
                <a:solidFill>
                  <a:schemeClr val="dk1"/>
                </a:solidFill>
              </a:rPr>
              <a:t>ibraries</a:t>
            </a:r>
          </a:p>
          <a:p>
            <a:pPr marL="799700" lvl="1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Required by certain licenses (E.g. LGPL)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FCAD78-0979-4C8F-A229-AA1ADA1257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72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libraries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22302"/>
            <a:ext cx="8204200" cy="4752975"/>
          </a:xfrm>
        </p:spPr>
        <p:txBody>
          <a:bodyPr/>
          <a:lstStyle/>
          <a:p>
            <a:r>
              <a:rPr lang="en-US" dirty="0"/>
              <a:t>Creating external libraries requires:</a:t>
            </a:r>
          </a:p>
          <a:p>
            <a:endParaRPr lang="en-US" dirty="0"/>
          </a:p>
          <a:p>
            <a:pPr marL="342729" indent="-342729">
              <a:buFont typeface="+mj-lt"/>
              <a:buAutoNum type="arabicPeriod"/>
            </a:pPr>
            <a:r>
              <a:rPr lang="en-US" dirty="0"/>
              <a:t>Identifying what functionality needs to be placed in a library.</a:t>
            </a:r>
          </a:p>
          <a:p>
            <a:pPr marL="342729" indent="-342729">
              <a:buFont typeface="+mj-lt"/>
              <a:buAutoNum type="arabicPeriod"/>
            </a:pPr>
            <a:r>
              <a:rPr lang="en-US" dirty="0"/>
              <a:t>Marking the functionality which needs to be externalized with a flag: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Windows</a:t>
            </a:r>
          </a:p>
          <a:p>
            <a:pPr lvl="2"/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__declspec (</a:t>
            </a:r>
            <a:r>
              <a:rPr lang="en-US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dllexport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) </a:t>
            </a:r>
            <a:r>
              <a:rPr lang="en-US" dirty="0"/>
              <a:t>– to export</a:t>
            </a:r>
          </a:p>
          <a:p>
            <a:pPr lvl="2"/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__</a:t>
            </a:r>
            <a:r>
              <a:rPr lang="en-US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declspec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en-US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dllimport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) </a:t>
            </a:r>
            <a:r>
              <a:rPr lang="en-US" dirty="0"/>
              <a:t>– to import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Linux / </a:t>
            </a:r>
            <a:r>
              <a:rPr lang="en-US" dirty="0" err="1"/>
              <a:t>Gcc</a:t>
            </a:r>
            <a:endParaRPr lang="en-US" dirty="0"/>
          </a:p>
          <a:p>
            <a:pPr lvl="2"/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__attribute__ ((visibility (“default”)))</a:t>
            </a:r>
          </a:p>
          <a:p>
            <a:endParaRPr lang="en-US" dirty="0"/>
          </a:p>
          <a:p>
            <a:r>
              <a:rPr lang="en-US" b="1" dirty="0"/>
              <a:t>Recommended</a:t>
            </a:r>
            <a:r>
              <a:rPr lang="en-US" dirty="0"/>
              <a:t>: declare macros.</a:t>
            </a:r>
          </a:p>
          <a:p>
            <a:r>
              <a:rPr lang="en-US" b="1" dirty="0">
                <a:solidFill>
                  <a:srgbClr val="AF235F"/>
                </a:solidFill>
              </a:rPr>
              <a:t>Macros are </a:t>
            </a:r>
            <a:r>
              <a:rPr lang="en-US" dirty="0"/>
              <a:t>generally considered </a:t>
            </a:r>
            <a:r>
              <a:rPr lang="en-US" b="1" dirty="0">
                <a:solidFill>
                  <a:srgbClr val="AF235F"/>
                </a:solidFill>
              </a:rPr>
              <a:t>evil</a:t>
            </a:r>
            <a:r>
              <a:rPr lang="en-US" dirty="0"/>
              <a:t>. But marking shared library exports is a good use of them.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B770D4-04FA-410D-9E95-227FECE1C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37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libraries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dirty="0"/>
              <a:t>Defining a macro (E.g. in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library_build_options.h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defined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_MSC_VER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ifdef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MYLIB_EXP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MYLIB_EXP_SYMBOL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__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declspec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dllexport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MYLIB_EXP_SYMBOL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__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declspec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dllimport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endif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elif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defined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(_GCC)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MYLIB_EXP_SYMBOL __attribute__((visibility(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"default"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)))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endif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an appropriate macro if needed to your preprocessor directives.</a:t>
            </a:r>
          </a:p>
          <a:p>
            <a:r>
              <a:rPr lang="en-US" dirty="0"/>
              <a:t>E.g. Add “</a:t>
            </a:r>
            <a:r>
              <a:rPr lang="en-US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MYLIB_EXP</a:t>
            </a:r>
            <a:r>
              <a:rPr lang="en-US" dirty="0"/>
              <a:t>” in your DLL, but not in the clients of your DLL (project options, C/C++, Preprocessor directives).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694CC-D483-441F-BD9A-0C12E30FB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21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macro exports symbols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31728"/>
            <a:ext cx="8204200" cy="4752975"/>
          </a:xfrm>
        </p:spPr>
        <p:txBody>
          <a:bodyPr/>
          <a:lstStyle/>
          <a:p>
            <a:r>
              <a:rPr lang="en-US" dirty="0"/>
              <a:t>Use the macro on items that need to be exported (E.g. in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shapes.h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/**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 Calculates an area for a rectangle.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*/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MYLIB_EXP_SYMBOL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GetRectArea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top_left_x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top_left_y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bottom_right_x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bottom_right_y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en-US" dirty="0"/>
          </a:p>
          <a:p>
            <a:r>
              <a:rPr lang="en-US" dirty="0"/>
              <a:t>Alternate use (C++ only) when name mangling is not desired: revert to the old style of C like exporting: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extern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"C"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MYLIB_EXP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GetRectArea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 … )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B80FA2-A988-4C52-868F-1D70115EC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620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macro exports symbols - Exercise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94023"/>
            <a:ext cx="8204200" cy="1283190"/>
          </a:xfrm>
        </p:spPr>
        <p:txBody>
          <a:bodyPr/>
          <a:lstStyle/>
          <a:p>
            <a:r>
              <a:rPr lang="en-US" dirty="0"/>
              <a:t>Use the external tool “Dependency Walker” to compare the output between a DLL (exporting only functions) with an extern C notation and a DLL without it.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16D7D9-EDC6-4C7A-919B-E4FD798B39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545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macro exports symbols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dirty="0"/>
              <a:t>Use the macro on items that need to be exported (E.g. in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shapes.h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MYLIB_EXP_SYMBOL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Rectangle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: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ShapeInterface</a:t>
            </a: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  <a:latin typeface="Consolas"/>
              </a:rPr>
              <a:t>{ … }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: classes cannot be marked with an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extern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"C"</a:t>
            </a:r>
            <a:r>
              <a:rPr lang="en-US" dirty="0"/>
              <a:t> notation. 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377A8D-B42D-4448-B6EE-88862DE339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642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8400" y="2397324"/>
            <a:ext cx="4663131" cy="3409751"/>
          </a:xfrm>
        </p:spPr>
        <p:txBody>
          <a:bodyPr/>
          <a:lstStyle/>
          <a:p>
            <a:r>
              <a:rPr lang="en-US" dirty="0"/>
              <a:t>Published by </a:t>
            </a:r>
            <a:r>
              <a:rPr lang="en-US"/>
              <a:t>Siemens 2023</a:t>
            </a:r>
            <a:endParaRPr lang="en-US" dirty="0"/>
          </a:p>
          <a:p>
            <a:pPr lvl="1"/>
            <a:r>
              <a:rPr lang="en-US" dirty="0" err="1"/>
              <a:t>Ionu</a:t>
            </a:r>
            <a:r>
              <a:rPr lang="ro-RO" dirty="0"/>
              <a:t>ț Verzea</a:t>
            </a:r>
            <a:endParaRPr lang="en-US" dirty="0"/>
          </a:p>
          <a:p>
            <a:r>
              <a:rPr lang="ro-RO" dirty="0"/>
              <a:t>Software </a:t>
            </a:r>
            <a:r>
              <a:rPr lang="ro-RO" dirty="0" err="1"/>
              <a:t>Engineer</a:t>
            </a:r>
            <a:br>
              <a:rPr lang="en-US" dirty="0"/>
            </a:br>
            <a:r>
              <a:rPr lang="ro-RO" dirty="0"/>
              <a:t>ADV D EU RO IFA MI</a:t>
            </a:r>
            <a:endParaRPr lang="en-US" dirty="0"/>
          </a:p>
          <a:p>
            <a:r>
              <a:rPr lang="ro-RO" dirty="0" err="1"/>
              <a:t>Blv</a:t>
            </a:r>
            <a:r>
              <a:rPr lang="ro-RO" dirty="0"/>
              <a:t>. 15 Noiembrie Nr.78</a:t>
            </a:r>
            <a:br>
              <a:rPr lang="en-US" dirty="0"/>
            </a:br>
            <a:r>
              <a:rPr lang="ro-RO" dirty="0"/>
              <a:t>500097</a:t>
            </a:r>
            <a:r>
              <a:rPr lang="en-US" dirty="0"/>
              <a:t> </a:t>
            </a:r>
            <a:r>
              <a:rPr lang="ro-RO" dirty="0"/>
              <a:t>Brașov</a:t>
            </a:r>
            <a:br>
              <a:rPr lang="en-US" dirty="0"/>
            </a:br>
            <a:r>
              <a:rPr lang="ro-RO" dirty="0"/>
              <a:t>România</a:t>
            </a:r>
            <a:endParaRPr lang="en-US" dirty="0"/>
          </a:p>
          <a:p>
            <a:pPr lvl="1"/>
            <a:r>
              <a:rPr lang="en-US" dirty="0"/>
              <a:t>E-mail </a:t>
            </a:r>
            <a:r>
              <a:rPr lang="ro-RO" dirty="0">
                <a:hlinkClick r:id="rId2"/>
              </a:rPr>
              <a:t>ionut.verzea@siemens.com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6B76CE2F-1BFC-4075-9425-F57C211C30F2}"/>
              </a:ext>
            </a:extLst>
          </p:cNvPr>
          <p:cNvSpPr txBox="1">
            <a:spLocks/>
          </p:cNvSpPr>
          <p:nvPr/>
        </p:nvSpPr>
        <p:spPr>
          <a:xfrm>
            <a:off x="6096000" y="2397324"/>
            <a:ext cx="4663131" cy="3409751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Petrescu Vlad Adrian</a:t>
            </a:r>
          </a:p>
          <a:p>
            <a:r>
              <a:rPr lang="ro-RO" dirty="0"/>
              <a:t>Software </a:t>
            </a:r>
            <a:r>
              <a:rPr lang="en-US" dirty="0"/>
              <a:t>Developer</a:t>
            </a:r>
            <a:br>
              <a:rPr lang="en-US" dirty="0"/>
            </a:br>
            <a:r>
              <a:rPr lang="ro-RO" dirty="0"/>
              <a:t>ADV D EU RO </a:t>
            </a:r>
            <a:r>
              <a:rPr lang="en-US" dirty="0"/>
              <a:t>ES TLS DI1</a:t>
            </a:r>
          </a:p>
          <a:p>
            <a:r>
              <a:rPr lang="ro-RO" dirty="0" err="1"/>
              <a:t>Blv</a:t>
            </a:r>
            <a:r>
              <a:rPr lang="ro-RO" dirty="0"/>
              <a:t>. 15 Noiembrie Nr.78</a:t>
            </a:r>
            <a:br>
              <a:rPr lang="en-US" dirty="0"/>
            </a:br>
            <a:r>
              <a:rPr lang="ro-RO" dirty="0"/>
              <a:t>500097</a:t>
            </a:r>
            <a:r>
              <a:rPr lang="en-US" dirty="0"/>
              <a:t> </a:t>
            </a:r>
            <a:r>
              <a:rPr lang="ro-RO" dirty="0"/>
              <a:t>Brașov</a:t>
            </a:r>
            <a:br>
              <a:rPr lang="en-US" dirty="0"/>
            </a:br>
            <a:r>
              <a:rPr lang="ro-RO" dirty="0"/>
              <a:t>România</a:t>
            </a:r>
            <a:endParaRPr lang="en-US" dirty="0"/>
          </a:p>
          <a:p>
            <a:pPr lvl="1"/>
            <a:r>
              <a:rPr lang="en-US" dirty="0"/>
              <a:t>E-mail </a:t>
            </a:r>
            <a:r>
              <a:rPr lang="en-US" dirty="0">
                <a:hlinkClick r:id="rId3"/>
              </a:rPr>
              <a:t>vlad.petrescu@siemens.com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844B46B-66FB-4F76-8B0E-37D7D461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b="0" dirty="0"/>
              <a:t>Index / Agenda</a:t>
            </a:r>
            <a:endParaRPr lang="en-US" dirty="0"/>
          </a:p>
        </p:txBody>
      </p:sp>
      <p:sp>
        <p:nvSpPr>
          <p:cNvPr id="5" name="Aganda">
            <a:extLst>
              <a:ext uri="{FF2B5EF4-FFF2-40B4-BE49-F238E27FC236}">
                <a16:creationId xmlns:a16="http://schemas.microsoft.com/office/drawing/2014/main" id="{A38F6808-4085-423A-A99A-9DC01B167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en-US" dirty="0"/>
              <a:t>Libraries in C/C++	</a:t>
            </a:r>
          </a:p>
          <a:p>
            <a:pPr lvl="1"/>
            <a:r>
              <a:rPr lang="en-US" dirty="0"/>
              <a:t>Header only libraries	</a:t>
            </a:r>
          </a:p>
          <a:p>
            <a:pPr lvl="1"/>
            <a:r>
              <a:rPr lang="en-US" dirty="0"/>
              <a:t>Header and source libraries	</a:t>
            </a:r>
          </a:p>
          <a:p>
            <a:pPr lvl="1"/>
            <a:r>
              <a:rPr lang="en-US" dirty="0"/>
              <a:t>Linked libraries	</a:t>
            </a:r>
          </a:p>
          <a:p>
            <a:pPr lvl="1"/>
            <a:r>
              <a:rPr lang="en-US" dirty="0"/>
              <a:t>Static vs Shared libraries	</a:t>
            </a:r>
          </a:p>
          <a:p>
            <a:pPr lvl="1"/>
            <a:r>
              <a:rPr lang="en-US" dirty="0"/>
              <a:t>Creating libraries	</a:t>
            </a:r>
          </a:p>
          <a:p>
            <a:pPr lvl="1"/>
            <a:r>
              <a:rPr lang="en-US" dirty="0"/>
              <a:t>Using macro exports symbols	</a:t>
            </a:r>
          </a:p>
          <a:p>
            <a:pPr lvl="1"/>
            <a:r>
              <a:rPr lang="en-US" dirty="0"/>
              <a:t>Author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6245AF5-1AE3-49EC-B4ED-2C4EC9A6E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3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in C / C++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03448"/>
            <a:ext cx="8204200" cy="4752975"/>
          </a:xfrm>
        </p:spPr>
        <p:txBody>
          <a:bodyPr/>
          <a:lstStyle/>
          <a:p>
            <a:r>
              <a:rPr lang="en-US" dirty="0"/>
              <a:t>You have already used a library, and it was standard</a:t>
            </a:r>
          </a:p>
          <a:p>
            <a:endParaRPr lang="en-US" b="1" dirty="0"/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C standard library</a:t>
            </a:r>
          </a:p>
          <a:p>
            <a:r>
              <a:rPr lang="en-US" dirty="0">
                <a:solidFill>
                  <a:schemeClr val="accent5"/>
                </a:solidFill>
              </a:rPr>
              <a:t>#include &lt;</a:t>
            </a:r>
            <a:r>
              <a:rPr lang="en-US" dirty="0" err="1">
                <a:solidFill>
                  <a:schemeClr val="accent5"/>
                </a:solidFill>
              </a:rPr>
              <a:t>string.h</a:t>
            </a:r>
            <a:r>
              <a:rPr lang="en-US" dirty="0">
                <a:solidFill>
                  <a:schemeClr val="accent5"/>
                </a:solidFill>
              </a:rPr>
              <a:t>&gt;</a:t>
            </a:r>
          </a:p>
          <a:p>
            <a:r>
              <a:rPr lang="en-US" dirty="0">
                <a:solidFill>
                  <a:schemeClr val="accent6"/>
                </a:solidFill>
              </a:rPr>
              <a:t>// </a:t>
            </a:r>
            <a:r>
              <a:rPr lang="en-US" dirty="0" err="1">
                <a:solidFill>
                  <a:schemeClr val="accent6"/>
                </a:solidFill>
              </a:rPr>
              <a:t>strcpy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// </a:t>
            </a:r>
            <a:r>
              <a:rPr lang="en-US" dirty="0" err="1">
                <a:solidFill>
                  <a:schemeClr val="accent6"/>
                </a:solidFill>
              </a:rPr>
              <a:t>strcat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C++ STL (Standard Template Library)</a:t>
            </a:r>
          </a:p>
          <a:p>
            <a:r>
              <a:rPr lang="en-US" dirty="0">
                <a:solidFill>
                  <a:schemeClr val="accent5"/>
                </a:solidFill>
              </a:rPr>
              <a:t>#include &lt;string&gt;</a:t>
            </a:r>
          </a:p>
          <a:p>
            <a:r>
              <a:rPr lang="en-US" dirty="0">
                <a:solidFill>
                  <a:schemeClr val="accent6"/>
                </a:solidFill>
              </a:rPr>
              <a:t>// std::string content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What you might want to learn: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Other external libraries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991E8D-1901-41F5-8620-625E3F874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38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in C / C++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94022"/>
            <a:ext cx="8893856" cy="4752975"/>
          </a:xfrm>
        </p:spPr>
        <p:txBody>
          <a:bodyPr/>
          <a:lstStyle/>
          <a:p>
            <a:pPr marL="344316" lvl="1" indent="-342729">
              <a:lnSpc>
                <a:spcPct val="150000"/>
              </a:lnSpc>
              <a:buNone/>
            </a:pPr>
            <a:r>
              <a:rPr lang="en-US" b="1" dirty="0"/>
              <a:t>Why use libraries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It’s </a:t>
            </a:r>
            <a:r>
              <a:rPr lang="en-US" b="1" dirty="0">
                <a:solidFill>
                  <a:schemeClr val="accent5"/>
                </a:solidFill>
              </a:rPr>
              <a:t>easier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5"/>
                </a:solidFill>
              </a:rPr>
              <a:t>cheaper</a:t>
            </a:r>
            <a:r>
              <a:rPr lang="en-US" dirty="0"/>
              <a:t> to reuse code (good code) than to write it all over again.</a:t>
            </a:r>
          </a:p>
          <a:p>
            <a:pPr marL="523613" lvl="2" indent="-342729">
              <a:lnSpc>
                <a:spcPct val="150000"/>
              </a:lnSpc>
            </a:pPr>
            <a:r>
              <a:rPr lang="en-US" dirty="0"/>
              <a:t>You don’t get paid to reinvent the wheel.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You don’t need to know the full details of complex implementations to use them. </a:t>
            </a:r>
          </a:p>
          <a:p>
            <a:pPr marL="523613" lvl="2" indent="-342729">
              <a:lnSpc>
                <a:spcPct val="150000"/>
              </a:lnSpc>
            </a:pPr>
            <a:r>
              <a:rPr lang="en-US" dirty="0"/>
              <a:t>But it helps.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Using libraries with clear tasks allows you to have a much </a:t>
            </a:r>
            <a:r>
              <a:rPr lang="en-US" b="1" dirty="0">
                <a:solidFill>
                  <a:schemeClr val="accent5"/>
                </a:solidFill>
              </a:rPr>
              <a:t>cleaner design</a:t>
            </a:r>
            <a:r>
              <a:rPr lang="en-US" dirty="0"/>
              <a:t>.</a:t>
            </a:r>
          </a:p>
          <a:p>
            <a:pPr marL="523613" lvl="2" indent="-342729">
              <a:lnSpc>
                <a:spcPct val="150000"/>
              </a:lnSpc>
            </a:pPr>
            <a:r>
              <a:rPr lang="en-US" dirty="0"/>
              <a:t>Facilitates work in a team 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FE566B-19A4-486F-AB14-1DDAAA6937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22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in C / C++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03448"/>
            <a:ext cx="8204200" cy="4752975"/>
          </a:xfrm>
        </p:spPr>
        <p:txBody>
          <a:bodyPr/>
          <a:lstStyle/>
          <a:p>
            <a:pPr marL="344316" lvl="1" indent="-342729">
              <a:lnSpc>
                <a:spcPct val="150000"/>
              </a:lnSpc>
              <a:buNone/>
            </a:pPr>
            <a:r>
              <a:rPr lang="en-US" dirty="0"/>
              <a:t>Why would you create a library?</a:t>
            </a:r>
            <a:endParaRPr lang="en-US" b="1" dirty="0">
              <a:solidFill>
                <a:schemeClr val="accent5"/>
              </a:solidFill>
            </a:endParaRPr>
          </a:p>
          <a:p>
            <a:pPr marL="344316" lvl="1" indent="-342729">
              <a:lnSpc>
                <a:spcPct val="150000"/>
              </a:lnSpc>
              <a:buFont typeface="+mj-lt"/>
              <a:buAutoNum type="arabicParenR"/>
            </a:pPr>
            <a:r>
              <a:rPr lang="en-US" b="1" dirty="0">
                <a:solidFill>
                  <a:schemeClr val="accent5"/>
                </a:solidFill>
              </a:rPr>
              <a:t>Code is reused</a:t>
            </a:r>
            <a:r>
              <a:rPr lang="en-US" dirty="0"/>
              <a:t>: more opportunities to spot and correct mistakes.</a:t>
            </a:r>
          </a:p>
          <a:p>
            <a:pPr marL="523613" lvl="2" indent="-342729">
              <a:lnSpc>
                <a:spcPct val="150000"/>
              </a:lnSpc>
            </a:pPr>
            <a:r>
              <a:rPr lang="en-US" dirty="0"/>
              <a:t>Only invent the wheel once</a:t>
            </a:r>
          </a:p>
          <a:p>
            <a:pPr marL="523613" lvl="2" indent="-342729">
              <a:lnSpc>
                <a:spcPct val="150000"/>
              </a:lnSpc>
            </a:pPr>
            <a:r>
              <a:rPr lang="en-US" dirty="0"/>
              <a:t>Make it round, not square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Bringing it to a standard form is much better than simply copying it from some other place and replacing some text. (Code duplication is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evil</a:t>
            </a:r>
            <a:r>
              <a:rPr lang="en-US" dirty="0"/>
              <a:t>).</a:t>
            </a:r>
          </a:p>
          <a:p>
            <a:pPr marL="523613" lvl="2" indent="-342729">
              <a:lnSpc>
                <a:spcPct val="150000"/>
              </a:lnSpc>
            </a:pPr>
            <a:r>
              <a:rPr lang="en-US" dirty="0"/>
              <a:t>Fewer opportunities for making mistakes.</a:t>
            </a:r>
          </a:p>
          <a:p>
            <a:pPr marL="523613" lvl="2" indent="-342729">
              <a:lnSpc>
                <a:spcPct val="150000"/>
              </a:lnSpc>
            </a:pPr>
            <a:r>
              <a:rPr lang="en-US" dirty="0"/>
              <a:t>Allow reuse in new scenarios.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Cleaner design</a:t>
            </a:r>
          </a:p>
          <a:p>
            <a:pPr marL="344316" lvl="1" indent="-342729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Train your skills and show off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DF27CB-4BF4-4E93-A2AF-60B6197541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37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only libraries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pPr marL="342729" indent="-342729"/>
            <a:r>
              <a:rPr lang="en-US" dirty="0"/>
              <a:t>Just include header files and you can use them.</a:t>
            </a:r>
          </a:p>
          <a:p>
            <a:pPr marL="342729" indent="-342729"/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marL="342729" indent="-342729">
              <a:buFont typeface="Arial" pitchFamily="34" charset="0"/>
              <a:buChar char="•"/>
            </a:pPr>
            <a:r>
              <a:rPr lang="en-US" dirty="0" err="1"/>
              <a:t>SimpleIni</a:t>
            </a:r>
            <a:endParaRPr lang="en-US" dirty="0"/>
          </a:p>
          <a:p>
            <a:pPr marL="342729" indent="-342729"/>
            <a:endParaRPr lang="en-US" dirty="0"/>
          </a:p>
          <a:p>
            <a:pPr marL="342729" indent="-342729"/>
            <a:r>
              <a:rPr lang="en-US" b="1" dirty="0"/>
              <a:t>Benefits</a:t>
            </a:r>
            <a:r>
              <a:rPr lang="en-US" dirty="0"/>
              <a:t>:</a:t>
            </a:r>
          </a:p>
          <a:p>
            <a:pPr marL="342729" indent="-342729">
              <a:buFont typeface="Arial" pitchFamily="34" charset="0"/>
              <a:buChar char="•"/>
            </a:pPr>
            <a:r>
              <a:rPr lang="en-US" dirty="0"/>
              <a:t>Simple to use and integrate into a project</a:t>
            </a:r>
          </a:p>
          <a:p>
            <a:pPr marL="342729" indent="-342729">
              <a:buFont typeface="Arial" pitchFamily="34" charset="0"/>
              <a:buChar char="•"/>
            </a:pPr>
            <a:r>
              <a:rPr lang="en-US" dirty="0"/>
              <a:t>Can use template classes</a:t>
            </a:r>
          </a:p>
          <a:p>
            <a:pPr marL="342729" indent="-342729"/>
            <a:endParaRPr lang="en-US" dirty="0"/>
          </a:p>
          <a:p>
            <a:pPr marL="342729" indent="-342729"/>
            <a:r>
              <a:rPr lang="en-US" b="1" dirty="0"/>
              <a:t>Drawbacks</a:t>
            </a:r>
            <a:r>
              <a:rPr lang="en-US" dirty="0"/>
              <a:t>:</a:t>
            </a:r>
          </a:p>
          <a:p>
            <a:pPr marL="342729" indent="-342729">
              <a:buFont typeface="Arial" pitchFamily="34" charset="0"/>
              <a:buChar char="•"/>
            </a:pPr>
            <a:r>
              <a:rPr lang="en-US" dirty="0"/>
              <a:t>Compilation time (and link time) will most likely increase</a:t>
            </a:r>
          </a:p>
          <a:p>
            <a:pPr marL="342729" indent="-342729">
              <a:buFont typeface="Arial" pitchFamily="34" charset="0"/>
              <a:buChar char="•"/>
            </a:pPr>
            <a:r>
              <a:rPr lang="en-US" dirty="0"/>
              <a:t>You cannot hide the implementation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E3C9-5364-450E-8F50-67D0040054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65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and source libraries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pPr marL="342729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When you have the source files (and headers) and can include them to your project. Add the source files to the project to have them compiled and linked.</a:t>
            </a:r>
          </a:p>
          <a:p>
            <a:pPr marL="342729" indent="-342729"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Examples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dk1"/>
                </a:solidFill>
              </a:rPr>
              <a:t>TinyThread</a:t>
            </a:r>
            <a:endParaRPr lang="en-US" dirty="0">
              <a:solidFill>
                <a:schemeClr val="dk1"/>
              </a:solidFill>
            </a:endParaRPr>
          </a:p>
          <a:p>
            <a:pPr marL="342729" indent="-342729">
              <a:spcBef>
                <a:spcPct val="0"/>
              </a:spcBef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342729" indent="-342729"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Benefits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Simple to use and integrate into a project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/>
              <a:t>Can use template classes</a:t>
            </a:r>
          </a:p>
          <a:p>
            <a:pPr marL="342729" indent="-342729">
              <a:spcBef>
                <a:spcPct val="0"/>
              </a:spcBef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342729" indent="-342729"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Drawbacks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342729" indent="-342729">
              <a:spcBef>
                <a:spcPct val="0"/>
              </a:spcBef>
              <a:buClr>
                <a:srgbClr val="879BAA"/>
              </a:buClr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Compilation time may increase</a:t>
            </a:r>
            <a:endParaRPr lang="en-US" dirty="0">
              <a:solidFill>
                <a:schemeClr val="dk1"/>
              </a:solidFill>
            </a:endParaRP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You cannot hide the implementation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B0AF9F-6D3C-4550-956C-A6555C5E85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397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libraries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pPr marL="342729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You must have the headers. You must have one of the following: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Source files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Library binary file (E.g. lib file)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(For shared libraries): binary executable file (E.g. </a:t>
            </a:r>
            <a:r>
              <a:rPr lang="en-US" dirty="0" err="1">
                <a:solidFill>
                  <a:schemeClr val="dk1"/>
                </a:solidFill>
              </a:rPr>
              <a:t>dll</a:t>
            </a:r>
            <a:r>
              <a:rPr lang="en-US" dirty="0">
                <a:solidFill>
                  <a:schemeClr val="dk1"/>
                </a:solidFill>
              </a:rPr>
              <a:t> file).</a:t>
            </a:r>
          </a:p>
          <a:p>
            <a:pPr marL="342729" indent="-342729"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Examples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Google test framework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Log4cxx</a:t>
            </a:r>
          </a:p>
          <a:p>
            <a:pPr marL="342729" indent="-342729">
              <a:spcBef>
                <a:spcPct val="0"/>
              </a:spcBef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342729" indent="-342729"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Benefits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Can provide more complex functionality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Compilation / Linking time should not be significantly impacted.</a:t>
            </a:r>
          </a:p>
          <a:p>
            <a:pPr marL="342729" indent="-342729">
              <a:spcBef>
                <a:spcPct val="0"/>
              </a:spcBef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342729" indent="-342729"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Drawbacks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342729" indent="-342729">
              <a:spcBef>
                <a:spcPct val="0"/>
              </a:spcBef>
              <a:buClr>
                <a:srgbClr val="879BAA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More complex to integrate in a project.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CB0B4E-F1C4-43EE-A05D-FFDF1AF95E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728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libraries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410400" y="1394022"/>
            <a:ext cx="8204200" cy="4752975"/>
          </a:xfrm>
        </p:spPr>
        <p:txBody>
          <a:bodyPr/>
          <a:lstStyle/>
          <a:p>
            <a:pPr marL="342729" indent="-342729">
              <a:spcBef>
                <a:spcPct val="0"/>
              </a:spcBef>
              <a:buClr>
                <a:schemeClr val="accent1"/>
              </a:buClr>
              <a:defRPr/>
            </a:pPr>
            <a:r>
              <a:rPr lang="en-US" sz="1999" b="1" dirty="0">
                <a:solidFill>
                  <a:srgbClr val="000000"/>
                </a:solidFill>
              </a:rPr>
              <a:t>Notes on “Hybrid” libraries</a:t>
            </a:r>
          </a:p>
          <a:p>
            <a:pPr marL="342729" indent="-342729">
              <a:spcBef>
                <a:spcPct val="0"/>
              </a:spcBef>
              <a:buClr>
                <a:schemeClr val="accent1"/>
              </a:buClr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342729" indent="-342729">
              <a:spcBef>
                <a:spcPct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Some parts behave like header-only files. Others like shared libraries. </a:t>
            </a:r>
          </a:p>
          <a:p>
            <a:pPr marL="342729" indent="-342729"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Examples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Boost</a:t>
            </a:r>
          </a:p>
          <a:p>
            <a:pPr marL="342729" indent="-342729">
              <a:spcBef>
                <a:spcPct val="0"/>
              </a:spcBef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342729" indent="-342729"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Benefits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Can provide more complex functionality</a:t>
            </a:r>
          </a:p>
          <a:p>
            <a:pPr marL="342729" indent="-342729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dk1"/>
                </a:solidFill>
              </a:rPr>
              <a:t>Compilation / Linking time should not be significantly impacted.</a:t>
            </a:r>
          </a:p>
          <a:p>
            <a:pPr marL="342729" indent="-342729">
              <a:spcBef>
                <a:spcPct val="0"/>
              </a:spcBef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342729" indent="-342729"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Drawbacks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342729" indent="-342729">
              <a:spcBef>
                <a:spcPct val="0"/>
              </a:spcBef>
              <a:buClr>
                <a:srgbClr val="879BAA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Non linear time - complex to integrate in a project.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D8254B-066E-4731-916E-09AB7F4862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935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sie-ppt-O365-16x9-standard-eng-v3-0.pptx" id="{337017D5-581C-4D7F-8BCD-76B6C3EE2E8E}" vid="{4F834F2F-9D4E-47D9-B741-4DA0B160AC8F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4ppTags>
  <Name>One object (large)</Name>
  <PpLayout>16</PpLayout>
  <Index>10</Index>
</p4ppTag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E680F69AFCF5478564F22EAAFCB836" ma:contentTypeVersion="0" ma:contentTypeDescription="Create a new document." ma:contentTypeScope="" ma:versionID="4c27fba116ff84015b09cf87e0537b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5AB511-79C4-4486-8A16-0BD1598C80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971D72-3676-4618-95A9-5E38E1A202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266F95-987A-4BFB-B70A-0BEE621D59E9}">
  <ds:schemaRefs/>
</ds:datastoreItem>
</file>

<file path=customXml/itemProps4.xml><?xml version="1.0" encoding="utf-8"?>
<ds:datastoreItem xmlns:ds="http://schemas.openxmlformats.org/officeDocument/2006/customXml" ds:itemID="{4EBB41D0-022C-466A-B152-107B564800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1423</Words>
  <Application>Microsoft Office PowerPoint</Application>
  <PresentationFormat>Widescreen</PresentationFormat>
  <Paragraphs>186</Paragraphs>
  <Slides>16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Consolas</vt:lpstr>
      <vt:lpstr>Siemens 2020</vt:lpstr>
      <vt:lpstr>think-cell Folie</vt:lpstr>
      <vt:lpstr>C++</vt:lpstr>
      <vt:lpstr>Table of contents Index / Agenda</vt:lpstr>
      <vt:lpstr>Libraries in C / C++</vt:lpstr>
      <vt:lpstr>Libraries in C / C++</vt:lpstr>
      <vt:lpstr>Libraries in C / C++</vt:lpstr>
      <vt:lpstr>Header only libraries</vt:lpstr>
      <vt:lpstr>Header and source libraries</vt:lpstr>
      <vt:lpstr>Linked libraries</vt:lpstr>
      <vt:lpstr>Linked libraries</vt:lpstr>
      <vt:lpstr>Static vs Shared libraries</vt:lpstr>
      <vt:lpstr>Creating libraries</vt:lpstr>
      <vt:lpstr>Creating libraries</vt:lpstr>
      <vt:lpstr>Using macro exports symbols</vt:lpstr>
      <vt:lpstr>Using macro exports symbols - Exercise</vt:lpstr>
      <vt:lpstr>Using macro exports symbols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</dc:title>
  <dc:creator>Verzea, Ionut (ADV D EU RO IFA MI)</dc:creator>
  <cp:keywords>Template</cp:keywords>
  <dc:description>Version 3.0.8
September 2020</dc:description>
  <cp:lastModifiedBy>Verzea, Ionut (ADV D EU RO IFA MI)</cp:lastModifiedBy>
  <cp:revision>2</cp:revision>
  <dcterms:created xsi:type="dcterms:W3CDTF">2022-05-30T12:58:55Z</dcterms:created>
  <dcterms:modified xsi:type="dcterms:W3CDTF">2023-07-11T06:21:11Z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0x01010018E680F69AFCF5478564F22EAAFCB836</vt:lpwstr>
  </property>
  <property fmtid="{D5CDD505-2E9C-101B-9397-08002B2CF9AE}" pid="3" name="MSIP_Label_a59b6cd5-d141-4a33-8bf1-0ca04484304f_Enabled">
    <vt:lpwstr>true</vt:lpwstr>
  </property>
  <property fmtid="{D5CDD505-2E9C-101B-9397-08002B2CF9AE}" pid="4" name="MSIP_Label_a59b6cd5-d141-4a33-8bf1-0ca04484304f_SetDate">
    <vt:lpwstr>2022-05-30T13:08:11Z</vt:lpwstr>
  </property>
  <property fmtid="{D5CDD505-2E9C-101B-9397-08002B2CF9AE}" pid="5" name="MSIP_Label_a59b6cd5-d141-4a33-8bf1-0ca04484304f_Method">
    <vt:lpwstr>Standard</vt:lpwstr>
  </property>
  <property fmtid="{D5CDD505-2E9C-101B-9397-08002B2CF9AE}" pid="6" name="MSIP_Label_a59b6cd5-d141-4a33-8bf1-0ca04484304f_Name">
    <vt:lpwstr>restricted-default</vt:lpwstr>
  </property>
  <property fmtid="{D5CDD505-2E9C-101B-9397-08002B2CF9AE}" pid="7" name="MSIP_Label_a59b6cd5-d141-4a33-8bf1-0ca04484304f_SiteId">
    <vt:lpwstr>38ae3bcd-9579-4fd4-adda-b42e1495d55a</vt:lpwstr>
  </property>
  <property fmtid="{D5CDD505-2E9C-101B-9397-08002B2CF9AE}" pid="8" name="MSIP_Label_a59b6cd5-d141-4a33-8bf1-0ca04484304f_ActionId">
    <vt:lpwstr>2100a1b8-2fc2-45a7-8038-6e5ec1548324</vt:lpwstr>
  </property>
  <property fmtid="{D5CDD505-2E9C-101B-9397-08002B2CF9AE}" pid="9" name="MSIP_Label_a59b6cd5-d141-4a33-8bf1-0ca04484304f_ContentBits">
    <vt:lpwstr>0</vt:lpwstr>
  </property>
  <property fmtid="{D5CDD505-2E9C-101B-9397-08002B2CF9AE}" pid="10" name="Document_Confidentiality">
    <vt:lpwstr>Restricted</vt:lpwstr>
  </property>
</Properties>
</file>